
<file path=[Content_Types].xml><?xml version="1.0" encoding="utf-8"?>
<Types xmlns="http://schemas.openxmlformats.org/package/2006/content-types">
  <Default ContentType="video/mp4" Extension="mp4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tableStyles+xml" PartName="/ppt/tableStyles1.xml"/>
  <Override ContentType="application/vnd.openxmlformats-officedocument.presentationml.slideMaster+xml" PartName="/ppt/slideMasters/slideMaster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7315200" cy="9601200"/>
  <p:defaultTextStyle>
    <a:defPPr lvl="0">
      <a:defRPr lang="en-US"/>
    </a:defPPr>
    <a:lvl1pPr defTabSz="9144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9144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9144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9144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9144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9144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9144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9144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9144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1.xml><?xml version="1.0" encoding="utf-8"?>
<a:tblStyleLst xmlns:a="http://schemas.openxmlformats.org/drawingml/2006/main" xmlns:r="http://schemas.openxmlformats.org/officeDocument/2006/relationships" def="{90651C3A-4460-11DB-9652-00E08161165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cmpd="sng" w="12700">
              <a:solidFill>
                <a:schemeClr val="lt1"/>
              </a:solidFill>
            </a:ln>
          </a:left>
          <a:right>
            <a:ln cmpd="sng" w="12700">
              <a:solidFill>
                <a:schemeClr val="lt1"/>
              </a:solidFill>
            </a:ln>
          </a:right>
          <a:top>
            <a:ln cmpd="sng" w="12700">
              <a:solidFill>
                <a:schemeClr val="lt1"/>
              </a:solidFill>
            </a:ln>
          </a:top>
          <a:bottom>
            <a:ln cmpd="sng" w="12700">
              <a:solidFill>
                <a:schemeClr val="lt1"/>
              </a:solidFill>
            </a:ln>
          </a:bottom>
          <a:insideH>
            <a:ln cmpd="sng" w="12700">
              <a:solidFill>
                <a:schemeClr val="lt1"/>
              </a:solidFill>
            </a:ln>
          </a:insideH>
          <a:insideV>
            <a:ln cmpd="sng"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cmpd="sng"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cmpd="sng"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1.xml"/><Relationship Id="rId3" Type="http://schemas.openxmlformats.org/officeDocument/2006/relationships/tableStyles" Target="tableStyles1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59D6322-F40E-4537-8922-E85527CE63D3}" type="datetimeFigureOut">
              <a:rPr lang="en-IN" smtClean="0"/>
              <a:t>21-04-2024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E2889CA6-7542-47AF-8BC4-B0EC6600E8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2647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89CA6-7542-47AF-8BC4-B0EC6600E812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16839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89CA6-7542-47AF-8BC4-B0EC6600E812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910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89CA6-7542-47AF-8BC4-B0EC6600E812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0734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CA13E-383B-413F-837B-F05B9C25AA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1910" y="136525"/>
            <a:ext cx="10248180" cy="1899154"/>
          </a:xfrm>
        </p:spPr>
        <p:txBody>
          <a:bodyPr anchor="b"/>
          <a:lstStyle>
            <a:lvl1pPr algn="ctr">
              <a:defRPr sz="6000" b="1">
                <a:solidFill>
                  <a:srgbClr val="FF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78377-C8DF-4F7B-951B-4BEFC18DD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59833"/>
            <a:ext cx="9144000" cy="2315683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992ED-FB6E-4FCD-9C3E-06023C129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pic>
        <p:nvPicPr>
          <p:cNvPr id="8" name="Picture 7" descr="Diagram, logo&#10;&#10;Description automatically generated">
            <a:extLst>
              <a:ext uri="{FF2B5EF4-FFF2-40B4-BE49-F238E27FC236}">
                <a16:creationId xmlns:a16="http://schemas.microsoft.com/office/drawing/2014/main" id="{ED297099-4720-4BDE-B4BB-616155C69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019" y="4888714"/>
            <a:ext cx="1461113" cy="146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633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116306-98B3-46BC-944A-DDD33FE9D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00F63-97EE-4006-9DE8-5C8E68BFD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38ED6AC-7A34-248C-A01D-57A5198E82CD}"/>
              </a:ext>
            </a:extLst>
          </p:cNvPr>
          <p:cNvCxnSpPr/>
          <p:nvPr userDrawn="1"/>
        </p:nvCxnSpPr>
        <p:spPr>
          <a:xfrm>
            <a:off x="0" y="1083861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Diagram, logo&#10;&#10;Description automatically generated">
            <a:extLst>
              <a:ext uri="{FF2B5EF4-FFF2-40B4-BE49-F238E27FC236}">
                <a16:creationId xmlns:a16="http://schemas.microsoft.com/office/drawing/2014/main" id="{D5B646FC-0562-F291-3B36-77A7DECCAE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6" y="73598"/>
            <a:ext cx="940113" cy="94431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A4DF505-354D-BD6B-404C-671EF0739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340" y="330934"/>
            <a:ext cx="9799319" cy="686974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0033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1D6AD4-50D6-470B-AF47-6512505FD7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6ADA51-7111-47E5-8B64-5E8FE4CF2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AA735-3288-4009-8695-26400B92A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9927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551" y="233264"/>
            <a:ext cx="10972800" cy="8640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DE7D2-B7BF-4E10-A707-36721BA1B8E5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1196752"/>
            <a:ext cx="12192000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1" y="260648"/>
            <a:ext cx="1052604" cy="79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621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E269D-2D70-4778-ABFC-9F1F07302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654"/>
            <a:ext cx="10515600" cy="45361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C6D7D-38E2-44D8-B503-244F0FE1A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E21277B-383B-8D0E-58D8-CB139D48B1E9}"/>
              </a:ext>
            </a:extLst>
          </p:cNvPr>
          <p:cNvCxnSpPr/>
          <p:nvPr userDrawn="1"/>
        </p:nvCxnSpPr>
        <p:spPr>
          <a:xfrm>
            <a:off x="0" y="1083861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Diagram, logo&#10;&#10;Description automatically generated">
            <a:extLst>
              <a:ext uri="{FF2B5EF4-FFF2-40B4-BE49-F238E27FC236}">
                <a16:creationId xmlns:a16="http://schemas.microsoft.com/office/drawing/2014/main" id="{55E488B1-DEFB-AC34-A7A5-DED45BF1946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6" y="73598"/>
            <a:ext cx="940113" cy="94431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5C359DE-08AB-AAE9-FA85-B97BE4993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340" y="330934"/>
            <a:ext cx="9799319" cy="686974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0327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63A7-2EB5-404C-A850-BC79CDB81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39090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DC272-D02C-4447-BC9B-66B3C9A32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B9318-87DC-483D-8AC7-63125FDDA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3107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696DD-ECDE-448C-9208-073E0BE206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1CAD63-6CCF-4607-8805-9B8F7D7390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D416A-ADA1-4E63-9FEB-8A6DA454A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397E4E5-CB5A-2BF1-509D-F7271794649C}"/>
              </a:ext>
            </a:extLst>
          </p:cNvPr>
          <p:cNvCxnSpPr/>
          <p:nvPr userDrawn="1"/>
        </p:nvCxnSpPr>
        <p:spPr>
          <a:xfrm>
            <a:off x="0" y="1083861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Diagram, logo&#10;&#10;Description automatically generated">
            <a:extLst>
              <a:ext uri="{FF2B5EF4-FFF2-40B4-BE49-F238E27FC236}">
                <a16:creationId xmlns:a16="http://schemas.microsoft.com/office/drawing/2014/main" id="{60DF96E1-7261-BAD5-7469-3A5E0FD01D7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6" y="73598"/>
            <a:ext cx="940113" cy="94431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4469A67-D7C8-65CF-7EFE-805205718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340" y="330934"/>
            <a:ext cx="9799319" cy="686974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777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DA84-6F43-4777-BF23-1B18BAC3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4FB55-8479-470F-872D-9CFBBF07F4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05164B-13BA-438F-9A75-9149D4504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0AF0E0-3A7E-4FDC-AEB9-58443A8522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2D30A3-4480-41B7-A6B5-9535105FE3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1B9F6-9035-4F9F-97DE-710D18ED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299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2798C-F9DF-4639-9FB4-DFF4B6085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340" y="330934"/>
            <a:ext cx="9799319" cy="686974"/>
          </a:xfrm>
        </p:spPr>
        <p:txBody>
          <a:bodyPr/>
          <a:lstStyle>
            <a:lvl1pPr>
              <a:defRPr b="1"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40E46-286C-4A3D-A5FC-C61967283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B752319-2C87-9290-CF5A-8C1627209BB5}"/>
              </a:ext>
            </a:extLst>
          </p:cNvPr>
          <p:cNvCxnSpPr/>
          <p:nvPr userDrawn="1"/>
        </p:nvCxnSpPr>
        <p:spPr>
          <a:xfrm>
            <a:off x="0" y="1083861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Diagram, logo&#10;&#10;Description automatically generated">
            <a:extLst>
              <a:ext uri="{FF2B5EF4-FFF2-40B4-BE49-F238E27FC236}">
                <a16:creationId xmlns:a16="http://schemas.microsoft.com/office/drawing/2014/main" id="{E7ECBE22-B256-8B1F-97C6-C7283815AB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6" y="73598"/>
            <a:ext cx="940113" cy="94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378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3899FB-0BB3-4465-8247-CE376453B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F66DB9C-07AB-A8DC-5D70-3C45183E6FB3}"/>
              </a:ext>
            </a:extLst>
          </p:cNvPr>
          <p:cNvCxnSpPr/>
          <p:nvPr userDrawn="1"/>
        </p:nvCxnSpPr>
        <p:spPr>
          <a:xfrm>
            <a:off x="0" y="1083861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Diagram, logo&#10;&#10;Description automatically generated">
            <a:extLst>
              <a:ext uri="{FF2B5EF4-FFF2-40B4-BE49-F238E27FC236}">
                <a16:creationId xmlns:a16="http://schemas.microsoft.com/office/drawing/2014/main" id="{48489945-5B30-DEE2-4C54-37944556AA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16" y="73598"/>
            <a:ext cx="940113" cy="94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531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8F70-C9ED-4D56-83BF-965D231AC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F8FFE-8F37-4C43-A76F-A56326B58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78083D-1485-4B69-9D02-4C96C96FC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2D947-5E78-4378-83B8-C42816CEA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339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E2524-6215-4632-9661-31C336E5A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00B3B8-94D4-4C08-839E-F1A5246DF3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002011-B01D-471B-9792-B91842C87E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587B4-1228-4620-95FF-3A36D3140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9355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8FBE82-3461-44C6-8604-D693F753C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550"/>
            <a:ext cx="10515600" cy="6869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634292-01DA-434E-89EF-1D14D9788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32831"/>
            <a:ext cx="10515600" cy="4613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7E27E-963C-4315-BFA4-F09A606A97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9B255-78B1-466A-8712-0AD17215C20C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81AEBD-B55E-49EE-8375-65A6E355E47D}"/>
              </a:ext>
            </a:extLst>
          </p:cNvPr>
          <p:cNvSpPr txBox="1"/>
          <p:nvPr userDrawn="1"/>
        </p:nvSpPr>
        <p:spPr>
          <a:xfrm>
            <a:off x="3047288" y="6520450"/>
            <a:ext cx="609742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</a:rPr>
              <a:t>ME623: Dynamics of Machining Processes</a:t>
            </a:r>
          </a:p>
        </p:txBody>
      </p:sp>
    </p:spTree>
    <p:extLst>
      <p:ext uri="{BB962C8B-B14F-4D97-AF65-F5344CB8AC3E}">
        <p14:creationId xmlns:p14="http://schemas.microsoft.com/office/powerpoint/2010/main" val="2713749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8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08D852-90D1-A8A9-08F0-3A31FF1158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ME623</a:t>
            </a:r>
            <a:br>
              <a:rPr lang="en-US" dirty="0"/>
            </a:br>
            <a:r>
              <a:rPr lang="en-US" dirty="0"/>
              <a:t>Dynamics of Machining Processes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D6854CD-933F-511D-A2D6-A703AE142B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Group No:34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SIMULATION AND ANALYSIS OF ORTHOGONAL CUTTING</a:t>
            </a:r>
          </a:p>
          <a:p>
            <a:r>
              <a:rPr lang="en-US" sz="2400" dirty="0">
                <a:solidFill>
                  <a:schemeClr val="tx1"/>
                </a:solidFill>
              </a:rPr>
              <a:t>DUDALA RAJANIKANTH (234103416) </a:t>
            </a:r>
          </a:p>
          <a:p>
            <a:r>
              <a:rPr lang="en-US" sz="2400" dirty="0"/>
              <a:t>KONAPALA SAI SRAVAN </a:t>
            </a:r>
            <a:r>
              <a:rPr lang="en-US" sz="2400" dirty="0">
                <a:solidFill>
                  <a:schemeClr val="tx1"/>
                </a:solidFill>
              </a:rPr>
              <a:t>(234103421)</a:t>
            </a:r>
          </a:p>
          <a:p>
            <a:r>
              <a:rPr lang="en-US" sz="2400" dirty="0">
                <a:solidFill>
                  <a:schemeClr val="tx1"/>
                </a:solidFill>
              </a:rPr>
              <a:t>B BHASKAR (234103412)</a:t>
            </a:r>
            <a:endParaRPr lang="en-IN" sz="2400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8B6FA7-274C-9100-D239-1E3AA7F66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967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53B2B7-7A7E-DDE2-E261-C55F5274D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Orthogonal cutting is a type of cutting in which cutting takes place such that cutting edge of tool is always perpendicular to cutting velocity.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OBJECTIVES:-</a:t>
            </a:r>
          </a:p>
          <a:p>
            <a:pPr lvl="2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basic objectives here are</a:t>
            </a:r>
          </a:p>
          <a:p>
            <a:pPr marL="457200" lvl="1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we are depicting variation in</a:t>
            </a:r>
          </a:p>
          <a:p>
            <a:pPr marL="457200" lvl="1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stresses with  respect  to </a:t>
            </a:r>
          </a:p>
          <a:p>
            <a:pPr marL="457200" lvl="1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change in  rake angle and </a:t>
            </a:r>
          </a:p>
          <a:p>
            <a:pPr marL="457200" lvl="1" indent="0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depth of cut which tells us the </a:t>
            </a:r>
          </a:p>
          <a:p>
            <a:pPr marL="457200" lvl="1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consumption.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5A2FD7-6F7D-677D-8DB0-6D04AEC7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2</a:t>
            </a:fld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5924D8-D479-19A8-6A1A-8F3F6034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Introduction, Objectives and Methodology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305" y="2074911"/>
            <a:ext cx="5405023" cy="352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139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METHODOLOGY:-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calculating this variations in stresses we are taking the help of ANSYS software.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materials primarily used here are Tungsten for tool and Al 7075-T6 for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workpiece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dimensions of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workpiece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taken are 150*50*40mm.</a:t>
            </a:r>
          </a:p>
          <a:p>
            <a:pPr lvl="1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Firstly, the rake angle of tool is taken as 20°,10° for depth of cut of 3mm. Then, depth of cut is taken 2mm and 4mm at rake angle of 5°, to  calculate stress variation.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3</a:t>
            </a:fld>
            <a:endParaRPr lang="en-IN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Introduction, Objectives and Methodology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9AFBE7-66B2-4BA1-BC7C-7082C463AF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258" y="3936044"/>
            <a:ext cx="4638402" cy="255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230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0797670"/>
              </p:ext>
            </p:extLst>
          </p:nvPr>
        </p:nvGraphicFramePr>
        <p:xfrm>
          <a:off x="838200" y="1384300"/>
          <a:ext cx="10492409" cy="14914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9000">
                  <a:extLst>
                    <a:ext uri="{9D8B030D-6E8A-4147-A177-3AD203B41FA5}">
                      <a16:colId xmlns:a16="http://schemas.microsoft.com/office/drawing/2014/main" val="4121768007"/>
                    </a:ext>
                  </a:extLst>
                </a:gridCol>
                <a:gridCol w="3617843">
                  <a:extLst>
                    <a:ext uri="{9D8B030D-6E8A-4147-A177-3AD203B41FA5}">
                      <a16:colId xmlns:a16="http://schemas.microsoft.com/office/drawing/2014/main" val="3357880419"/>
                    </a:ext>
                  </a:extLst>
                </a:gridCol>
                <a:gridCol w="3445566">
                  <a:extLst>
                    <a:ext uri="{9D8B030D-6E8A-4147-A177-3AD203B41FA5}">
                      <a16:colId xmlns:a16="http://schemas.microsoft.com/office/drawing/2014/main" val="510141833"/>
                    </a:ext>
                  </a:extLst>
                </a:gridCol>
              </a:tblGrid>
              <a:tr h="49714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Rake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angle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Depth of cut(mm)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Max.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Shear stress  (MPa)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960943"/>
                  </a:ext>
                </a:extLst>
              </a:tr>
              <a:tr h="49714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20°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1039.3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022355"/>
                  </a:ext>
                </a:extLst>
              </a:tr>
              <a:tr h="497141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10°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1041.8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935479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5A2FD7-6F7D-677D-8DB0-6D04AEC7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4</a:t>
            </a:fld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5924D8-D479-19A8-6A1A-8F3F6034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Discussions</a:t>
            </a:r>
          </a:p>
        </p:txBody>
      </p:sp>
      <p:pic>
        <p:nvPicPr>
          <p:cNvPr id="8" name="+20 animation max shear stres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2875722"/>
            <a:ext cx="5271052" cy="3480627"/>
          </a:xfrm>
          <a:prstGeom prst="rect">
            <a:avLst/>
          </a:prstGeom>
        </p:spPr>
      </p:pic>
      <p:pic>
        <p:nvPicPr>
          <p:cNvPr id="9" name="+ 10 animation max shear stress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09252" y="2875723"/>
            <a:ext cx="5221357" cy="348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290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898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89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7422252"/>
              </p:ext>
            </p:extLst>
          </p:nvPr>
        </p:nvGraphicFramePr>
        <p:xfrm>
          <a:off x="838200" y="1510749"/>
          <a:ext cx="10515600" cy="1657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05200452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54495379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789331982"/>
                    </a:ext>
                  </a:extLst>
                </a:gridCol>
              </a:tblGrid>
              <a:tr h="50176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Depth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of cut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Rake Angle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Max.</a:t>
                      </a: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Shear stress  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(MPa)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8716776"/>
                  </a:ext>
                </a:extLst>
              </a:tr>
              <a:tr h="50872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998.23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273191"/>
                  </a:ext>
                </a:extLst>
              </a:tr>
              <a:tr h="50872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1009.8 MPa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140345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5A2FD7-6F7D-677D-8DB0-6D04AEC7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5</a:t>
            </a:fld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5924D8-D479-19A8-6A1A-8F3F6034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Discussions</a:t>
            </a:r>
          </a:p>
        </p:txBody>
      </p:sp>
      <p:pic>
        <p:nvPicPr>
          <p:cNvPr id="6" name="R@ doc 2 m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1" y="3186113"/>
            <a:ext cx="5297556" cy="31702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R@ doc 4 mm (2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35756" y="3168285"/>
            <a:ext cx="5218044" cy="31880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948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788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78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505" y="1114418"/>
            <a:ext cx="5301500" cy="2199054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18540" y="3240705"/>
            <a:ext cx="3982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Shear stress vs time for 20° rake angle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658" y="1200382"/>
            <a:ext cx="5530837" cy="211309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391592" y="3313472"/>
            <a:ext cx="4313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Shear stress vs time for 10° rake angle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26" y="3614296"/>
            <a:ext cx="5806333" cy="262379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96340" y="6238088"/>
            <a:ext cx="45916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Shear stress vs time for 2mm depth of cut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658" y="3673353"/>
            <a:ext cx="6017342" cy="256473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561006" y="6203195"/>
            <a:ext cx="38345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Shear stress vs time for 4mm depth of cut</a:t>
            </a:r>
          </a:p>
        </p:txBody>
      </p:sp>
    </p:spTree>
    <p:extLst>
      <p:ext uri="{BB962C8B-B14F-4D97-AF65-F5344CB8AC3E}">
        <p14:creationId xmlns:p14="http://schemas.microsoft.com/office/powerpoint/2010/main" val="3625229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53B2B7-7A7E-DDE2-E261-C55F5274D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comparing stress values for various rake angles, we can conclude that as the rake angle increases, the shear stress reduces.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After comparing stress values for various depth of cut , we can conclude that as the depth of cut increases, the shear stress increases.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5A2FD7-6F7D-677D-8DB0-6D04AEC7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9B255-78B1-466A-8712-0AD17215C20C}" type="slidenum">
              <a:rPr lang="en-IN" smtClean="0"/>
              <a:t>7</a:t>
            </a:fld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D5924D8-D479-19A8-6A1A-8F3F60340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1901304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